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76" r:id="rId7"/>
    <p:sldId id="277" r:id="rId8"/>
    <p:sldId id="288" r:id="rId9"/>
    <p:sldId id="278" r:id="rId10"/>
    <p:sldId id="279" r:id="rId11"/>
    <p:sldId id="280" r:id="rId12"/>
    <p:sldId id="275" r:id="rId13"/>
    <p:sldId id="281" r:id="rId14"/>
    <p:sldId id="284" r:id="rId15"/>
    <p:sldId id="283" r:id="rId16"/>
    <p:sldId id="282" r:id="rId17"/>
    <p:sldId id="285" r:id="rId18"/>
    <p:sldId id="286" r:id="rId19"/>
    <p:sldId id="289" r:id="rId20"/>
    <p:sldId id="290" r:id="rId21"/>
    <p:sldId id="29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0" y="-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E7571-A33E-44AF-A187-26AC71C07AA8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3359D-02A3-45E2-93FF-23F96E720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3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0478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852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86de8ceb8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gc86de8ceb8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282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295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86de8ceb8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gc86de8ceb8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826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7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4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7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6683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7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49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8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0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41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c757db4bf1_0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4" name="Google Shape;14;gc757db4bf1_0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76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5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7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9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3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6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7FA041F-BAEF-4977-AD9A-293AF1B220CF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5A69-FF7A-43C1-8A88-8ED1976AD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52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sena.70041" TargetMode="External"/><Relationship Id="rId2" Type="http://schemas.openxmlformats.org/officeDocument/2006/relationships/hyperlink" Target="https://doi.org/10.1080/19448953.2026.2612664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doi.org/10.46272/IT.2025.23.3.82.3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slam-nationalism.org/news/" TargetMode="External"/><Relationship Id="rId2" Type="http://schemas.openxmlformats.org/officeDocument/2006/relationships/hyperlink" Target="https://drive.google.com/drive/folders/17T-fyzAaXnGiaRi6rpzGmHEDpN9h8wjg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 txBox="1"/>
          <p:nvPr/>
        </p:nvSpPr>
        <p:spPr>
          <a:xfrm>
            <a:off x="3542435" y="4626039"/>
            <a:ext cx="5107129" cy="24313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hy-AM" sz="1900" b="1" i="0" u="none" strike="noStrike" cap="none" dirty="0">
                <a:solidFill>
                  <a:srgbClr val="0A4B6C"/>
                </a:solidFill>
                <a:latin typeface="Corbel"/>
                <a:ea typeface="Corbel"/>
                <a:cs typeface="Corbel"/>
                <a:sym typeface="Corbel"/>
              </a:rPr>
              <a:t>Վահրամ Տեր-Մաթևոսյան </a:t>
            </a:r>
          </a:p>
          <a:p>
            <a:pPr lvl="0" algn="ctr">
              <a:buSzPts val="1900"/>
            </a:pPr>
            <a:r>
              <a:rPr lang="hy-AM" sz="1900" b="1" dirty="0">
                <a:solidFill>
                  <a:srgbClr val="0A4B6C"/>
                </a:solidFill>
                <a:latin typeface="Corbel"/>
                <a:ea typeface="Corbel"/>
                <a:cs typeface="Corbel"/>
              </a:rPr>
              <a:t>Ռուբեն Մելքոնյան, </a:t>
            </a:r>
          </a:p>
          <a:p>
            <a:pPr lvl="0" algn="ctr">
              <a:buSzPts val="1900"/>
            </a:pPr>
            <a:r>
              <a:rPr lang="hy-AM" sz="1900" b="1" dirty="0">
                <a:solidFill>
                  <a:srgbClr val="0A4B6C"/>
                </a:solidFill>
                <a:latin typeface="Corbel"/>
                <a:ea typeface="Corbel"/>
                <a:cs typeface="Corbel"/>
              </a:rPr>
              <a:t>Վարդան Ոսկանյան</a:t>
            </a:r>
          </a:p>
          <a:p>
            <a:pPr algn="ctr">
              <a:buSzPts val="1900"/>
            </a:pPr>
            <a:r>
              <a:rPr lang="en-US" sz="1900" b="1" dirty="0" err="1">
                <a:solidFill>
                  <a:srgbClr val="0A4B6C"/>
                </a:solidFill>
                <a:latin typeface="Corbel"/>
                <a:ea typeface="Corbel"/>
                <a:cs typeface="Corbel"/>
                <a:sym typeface="Corbel"/>
              </a:rPr>
              <a:t>Արաքս</a:t>
            </a:r>
            <a:r>
              <a:rPr lang="en-US" sz="1900" b="1" dirty="0">
                <a:solidFill>
                  <a:srgbClr val="0A4B6C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1900" b="1" dirty="0" err="1">
                <a:solidFill>
                  <a:srgbClr val="0A4B6C"/>
                </a:solidFill>
                <a:latin typeface="Corbel"/>
                <a:ea typeface="Corbel"/>
                <a:cs typeface="Corbel"/>
                <a:sym typeface="Corbel"/>
              </a:rPr>
              <a:t>Փաշայան</a:t>
            </a:r>
            <a:endParaRPr lang="hy-AM" sz="1900" b="1" dirty="0">
              <a:solidFill>
                <a:srgbClr val="0A4B6C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>
              <a:buSzPts val="1900"/>
            </a:pPr>
            <a:r>
              <a:rPr lang="hy-AM" sz="1900" b="1" dirty="0">
                <a:solidFill>
                  <a:srgbClr val="0A4B6C"/>
                </a:solidFill>
                <a:latin typeface="Corbel"/>
                <a:ea typeface="Corbel"/>
                <a:cs typeface="Corbel"/>
                <a:sym typeface="Corbel"/>
              </a:rPr>
              <a:t>Նազելի Նավասարդյան </a:t>
            </a:r>
          </a:p>
          <a:p>
            <a:pPr algn="ctr">
              <a:buSzPts val="1900"/>
            </a:pPr>
            <a:r>
              <a:rPr lang="hy-AM" sz="1900" b="1" dirty="0">
                <a:solidFill>
                  <a:srgbClr val="0A4B6C"/>
                </a:solidFill>
                <a:latin typeface="Corbel"/>
                <a:ea typeface="Corbel"/>
                <a:cs typeface="Corbel"/>
              </a:rPr>
              <a:t>Նաիրա Սահակյան</a:t>
            </a:r>
          </a:p>
          <a:p>
            <a:pPr lvl="0" algn="ctr">
              <a:buSzPts val="1900"/>
            </a:pPr>
            <a:r>
              <a:rPr lang="hy-AM" sz="1900" b="1" dirty="0">
                <a:solidFill>
                  <a:srgbClr val="0A4B6C"/>
                </a:solidFill>
                <a:latin typeface="Corbel"/>
                <a:ea typeface="Corbel"/>
                <a:cs typeface="Corbel"/>
              </a:rPr>
              <a:t>Վարուժան Գեղամյան</a:t>
            </a:r>
            <a:endParaRPr sz="1900" b="1" dirty="0">
              <a:solidFill>
                <a:srgbClr val="0A4B6C"/>
              </a:solidFill>
              <a:latin typeface="Corbel"/>
              <a:ea typeface="Corbel"/>
              <a:cs typeface="Corbe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0A4B6C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900" b="0" i="0" u="none" strike="noStrike" cap="none" dirty="0">
              <a:solidFill>
                <a:srgbClr val="0A4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209551" y="1466964"/>
            <a:ext cx="11742542" cy="3508623"/>
          </a:xfrm>
          <a:prstGeom prst="rect">
            <a:avLst/>
          </a:prstGeom>
          <a:noFill/>
          <a:ln>
            <a:noFill/>
          </a:ln>
          <a:effectLst>
            <a:outerShdw blurRad="114300" dist="19050" dir="5940000" algn="bl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4600"/>
            </a:pPr>
            <a:r>
              <a:rPr lang="hy-AM" sz="3600" dirty="0"/>
              <a:t>«Իսլամի և ազգայնականության համադրությունը ՀՀ հարակից երկրներում (Թուրքիա, Իրան, Ադրբեջան և Վրաստան). ինքնության և քաղաքականության կերպափոխումներ» </a:t>
            </a:r>
            <a:r>
              <a:rPr lang="ru-RU" sz="3600" dirty="0"/>
              <a:t>2021-2027 </a:t>
            </a:r>
            <a:endParaRPr lang="hy-AM" sz="3600" dirty="0"/>
          </a:p>
          <a:p>
            <a:pPr lvl="0" algn="ctr">
              <a:buSzPts val="4600"/>
            </a:pPr>
            <a:r>
              <a:rPr lang="hy-AM" sz="3600" dirty="0"/>
              <a:t>21AG-6A081 </a:t>
            </a:r>
          </a:p>
          <a:p>
            <a:pPr lvl="0" algn="ctr">
              <a:buSzPts val="4600"/>
            </a:pPr>
            <a:endParaRPr sz="3600" dirty="0"/>
          </a:p>
        </p:txBody>
      </p:sp>
      <p:sp>
        <p:nvSpPr>
          <p:cNvPr id="3" name="Rectangle 2"/>
          <p:cNvSpPr/>
          <p:nvPr/>
        </p:nvSpPr>
        <p:spPr>
          <a:xfrm>
            <a:off x="758093" y="470961"/>
            <a:ext cx="10582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sz="2800" b="1" dirty="0">
                <a:solidFill>
                  <a:schemeClr val="tx1"/>
                </a:solidFill>
                <a:latin typeface="GHEA Mariam" panose="02000503080000020003" pitchFamily="50" charset="0"/>
              </a:rPr>
              <a:t>ԱՌԱՋԸՆԹԱՑ՝ ԱՐԴՅՈՒՆԱՎԵՏ ԳԻՏՈՒԹՅԱՄԲ-202</a:t>
            </a:r>
            <a:r>
              <a:rPr lang="en-US" sz="2800" b="1" dirty="0">
                <a:solidFill>
                  <a:schemeClr val="tx1"/>
                </a:solidFill>
                <a:latin typeface="GHEA Mariam" panose="02000503080000020003" pitchFamily="50" charset="0"/>
              </a:rPr>
              <a:t>6</a:t>
            </a:r>
            <a:endParaRPr lang="hy-AM" sz="2800" b="1" dirty="0">
              <a:solidFill>
                <a:schemeClr val="tx1"/>
              </a:solidFill>
              <a:latin typeface="GHEA Mariam" panose="02000503080000020003" pitchFamily="50" charset="0"/>
            </a:endParaRPr>
          </a:p>
          <a:p>
            <a:pPr algn="ctr"/>
            <a:r>
              <a:rPr lang="hy-AM" sz="2000" b="1" dirty="0">
                <a:solidFill>
                  <a:schemeClr val="tx1"/>
                </a:solidFill>
                <a:latin typeface="GHEA Mariam" panose="02000503080000020003" pitchFamily="50" charset="0"/>
              </a:rPr>
              <a:t>1</a:t>
            </a:r>
            <a:r>
              <a:rPr lang="ru-RU" sz="2000" b="1" dirty="0">
                <a:solidFill>
                  <a:schemeClr val="tx1"/>
                </a:solidFill>
                <a:latin typeface="GHEA Mariam" panose="02000503080000020003" pitchFamily="50" charset="0"/>
              </a:rPr>
              <a:t>1</a:t>
            </a:r>
            <a:r>
              <a:rPr lang="hy-AM" sz="2000" b="1" dirty="0">
                <a:solidFill>
                  <a:schemeClr val="tx1"/>
                </a:solidFill>
                <a:latin typeface="GHEA Mariam" panose="02000503080000020003" pitchFamily="50" charset="0"/>
              </a:rPr>
              <a:t>- </a:t>
            </a:r>
            <a:r>
              <a:rPr lang="ru-RU" sz="2000" b="1" dirty="0">
                <a:solidFill>
                  <a:schemeClr val="tx1"/>
                </a:solidFill>
                <a:latin typeface="GHEA Mariam" panose="02000503080000020003" pitchFamily="50" charset="0"/>
              </a:rPr>
              <a:t>16</a:t>
            </a:r>
            <a:r>
              <a:rPr lang="hy-AM" sz="2000" b="1" dirty="0">
                <a:solidFill>
                  <a:schemeClr val="tx1"/>
                </a:solidFill>
                <a:latin typeface="GHEA Mariam" panose="02000503080000020003" pitchFamily="50" charset="0"/>
              </a:rPr>
              <a:t> </a:t>
            </a:r>
            <a:r>
              <a:rPr lang="hy-AM" sz="2000" b="1" dirty="0">
                <a:latin typeface="GHEA Mariam" panose="02000503080000020003" pitchFamily="50" charset="0"/>
              </a:rPr>
              <a:t>մայիս</a:t>
            </a:r>
            <a:r>
              <a:rPr lang="hy-AM" sz="2000" b="1" dirty="0">
                <a:solidFill>
                  <a:schemeClr val="tx1"/>
                </a:solidFill>
                <a:latin typeface="GHEA Mariam" panose="02000503080000020003" pitchFamily="50" charset="0"/>
              </a:rPr>
              <a:t>, Դիլիջան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7" y="4197615"/>
            <a:ext cx="2827758" cy="2595825"/>
          </a:xfrm>
          <a:prstGeom prst="rect">
            <a:avLst/>
          </a:prstGeom>
        </p:spPr>
      </p:pic>
      <p:pic>
        <p:nvPicPr>
          <p:cNvPr id="9" name="Google Shape;64;gc757db4bf1_0_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9899" y="4197615"/>
            <a:ext cx="2907325" cy="2595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96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4"/>
          <p:cNvPicPr preferRelativeResize="0"/>
          <p:nvPr/>
        </p:nvPicPr>
        <p:blipFill rotWithShape="1">
          <a:blip r:embed="rId3">
            <a:alphaModFix/>
          </a:blip>
          <a:srcRect l="7364"/>
          <a:stretch/>
        </p:blipFill>
        <p:spPr>
          <a:xfrm>
            <a:off x="163397" y="4004401"/>
            <a:ext cx="4098285" cy="270829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/>
        </p:nvSpPr>
        <p:spPr>
          <a:xfrm>
            <a:off x="8265650" y="2498350"/>
            <a:ext cx="5162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1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4" name="Google Shape;94;p4"/>
          <p:cNvSpPr txBox="1"/>
          <p:nvPr/>
        </p:nvSpPr>
        <p:spPr>
          <a:xfrm>
            <a:off x="163396" y="0"/>
            <a:ext cx="11430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y-AM" sz="2800" b="1" i="0" u="none" strike="noStrike" cap="none" dirty="0">
                <a:solidFill>
                  <a:srgbClr val="083C92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800" b="1" i="0" u="none" strike="noStrike" cap="none" dirty="0">
                <a:latin typeface="Corbel"/>
                <a:ea typeface="Corbel"/>
                <a:cs typeface="Corbel"/>
                <a:sym typeface="Corbel"/>
              </a:rPr>
              <a:t>ԱԴՐԲԵՋԱՆ</a:t>
            </a:r>
            <a:r>
              <a:rPr lang="en-US" sz="2800" b="1" i="0" u="none" strike="noStrike" cap="none" dirty="0">
                <a:solidFill>
                  <a:srgbClr val="083C92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2800" b="1" i="0" u="none" strike="noStrike" cap="none" dirty="0">
              <a:solidFill>
                <a:srgbClr val="083C9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" name="Google Shape;50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5746" y="4004401"/>
            <a:ext cx="3435928" cy="285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gc757db4bf1_0_953"/>
          <p:cNvPicPr preferRelativeResize="0"/>
          <p:nvPr/>
        </p:nvPicPr>
        <p:blipFill rotWithShape="1">
          <a:blip r:embed="rId5">
            <a:alphaModFix/>
          </a:blip>
          <a:srcRect l="13182" t="10456" r="12923" b="11332"/>
          <a:stretch/>
        </p:blipFill>
        <p:spPr>
          <a:xfrm>
            <a:off x="7985738" y="3891033"/>
            <a:ext cx="3980313" cy="29225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7710" y="519887"/>
            <a:ext cx="12192000" cy="2556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Իսլամը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որպես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ավանդույթ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ադրբեջանական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ինքնությունում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ադրբեջանական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ինքնընկալումը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հակահայկանության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համատեքստում</a:t>
            </a: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»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«Սալաֆիականության կերպափոխումներն Ադրբեջանում. հետխորհրդային շրջան»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Շիայական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և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թյուրքական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ինքնությունների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խաչում</a:t>
            </a: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Ադրբեջանում</a:t>
            </a: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. քաղաքական ու հասարակական հետևանքների գնահատում»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Իսլամ</a:t>
            </a: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Ադրբեջանի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պետական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հռետորաբանության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մեջ</a:t>
            </a: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Ալիևի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ընտանիքի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կերպարը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իսլամական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խոսույթում</a:t>
            </a:r>
            <a:r>
              <a:rPr lang="hy-AM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»</a:t>
            </a:r>
            <a:r>
              <a:rPr lang="en-US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endParaRPr lang="hy-AM" b="1" dirty="0">
              <a:latin typeface="Sylfaen" panose="010A0502050306030303" pitchFamily="18" charset="0"/>
              <a:ea typeface="Arial Unicode MS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y-AM" sz="1600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«Իսլամական գործոնը արցախյան 2020 թ</a:t>
            </a:r>
            <a:r>
              <a:rPr lang="hy-AM" sz="1600" b="1" dirty="0"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․</a:t>
            </a:r>
            <a:r>
              <a:rPr lang="hy-AM" sz="1600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պատերազմի համատեքստում</a:t>
            </a:r>
            <a:r>
              <a:rPr lang="hy-AM" sz="1600" b="1" dirty="0"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․</a:t>
            </a:r>
            <a:r>
              <a:rPr lang="hy-AM" sz="1600" b="1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հայկական աշխարհի դեմ Ադրբեջանի կրոնան գործիքակազմը»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86de8ceb8_3_25"/>
          <p:cNvSpPr txBox="1"/>
          <p:nvPr/>
        </p:nvSpPr>
        <p:spPr>
          <a:xfrm>
            <a:off x="1181100" y="258907"/>
            <a:ext cx="982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7364D"/>
                </a:solidFill>
                <a:latin typeface="Impact"/>
                <a:ea typeface="Impact"/>
                <a:cs typeface="Impact"/>
                <a:sym typeface="Impact"/>
              </a:rPr>
              <a:t> ՎՐԱՍՏԱՆ</a:t>
            </a:r>
            <a:endParaRPr sz="1400" b="1" i="0" u="none" strike="noStrike" cap="none" dirty="0">
              <a:solidFill>
                <a:srgbClr val="07364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0" name="Google Shape;250;gc86de8ceb8_3_25"/>
          <p:cNvSpPr txBox="1"/>
          <p:nvPr/>
        </p:nvSpPr>
        <p:spPr>
          <a:xfrm>
            <a:off x="379619" y="816570"/>
            <a:ext cx="991590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hy-AM" sz="2000" b="1" dirty="0">
                <a:latin typeface="Sylfaen" panose="010A0502050306030303" pitchFamily="18" charset="0"/>
              </a:rPr>
              <a:t>«</a:t>
            </a:r>
            <a:r>
              <a:rPr lang="en-US" sz="2000" b="1" dirty="0" err="1">
                <a:latin typeface="Sylfaen" panose="010A0502050306030303" pitchFamily="18" charset="0"/>
              </a:rPr>
              <a:t>Ադրբեջանի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քաղաքականությունը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Վրաստանի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Քվեմո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Քար</a:t>
            </a:r>
            <a:r>
              <a:rPr lang="hy-AM" sz="2000" b="1" dirty="0">
                <a:latin typeface="Sylfaen" panose="010A0502050306030303" pitchFamily="18" charset="0"/>
              </a:rPr>
              <a:t>թ</a:t>
            </a:r>
            <a:r>
              <a:rPr lang="en-US" sz="2000" b="1" dirty="0" err="1">
                <a:latin typeface="Sylfaen" panose="010A0502050306030303" pitchFamily="18" charset="0"/>
              </a:rPr>
              <a:t>լի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նահանգում</a:t>
            </a:r>
            <a:r>
              <a:rPr lang="hy-AM" sz="2000" b="1" dirty="0">
                <a:latin typeface="Sylfaen" panose="010A0502050306030303" pitchFamily="18" charset="0"/>
              </a:rPr>
              <a:t>. իսլամի և ազգայնականության հաստատութենացման հետևանքների գնահատում»</a:t>
            </a:r>
            <a:endParaRPr lang="en-US" sz="2000" b="1" dirty="0">
              <a:latin typeface="Sylfaen" panose="010A0502050306030303" pitchFamily="18" charset="0"/>
            </a:endParaRPr>
          </a:p>
          <a:p>
            <a:r>
              <a:rPr lang="hy-AM" sz="2000" b="1" dirty="0">
                <a:latin typeface="Sylfaen" panose="010A0502050306030303" pitchFamily="18" charset="0"/>
              </a:rPr>
              <a:t> «</a:t>
            </a:r>
            <a:r>
              <a:rPr lang="en-US" sz="2000" b="1" dirty="0" err="1">
                <a:latin typeface="Sylfaen" panose="010A0502050306030303" pitchFamily="18" charset="0"/>
              </a:rPr>
              <a:t>Պանկիսի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կիրճ</a:t>
            </a:r>
            <a:r>
              <a:rPr lang="hy-AM" sz="2000" b="1" dirty="0">
                <a:latin typeface="Sylfaen" panose="010A0502050306030303" pitchFamily="18" charset="0"/>
              </a:rPr>
              <a:t>. </a:t>
            </a:r>
            <a:r>
              <a:rPr lang="en-US" sz="2000" b="1" dirty="0" err="1">
                <a:latin typeface="Sylfaen" panose="010A0502050306030303" pitchFamily="18" charset="0"/>
              </a:rPr>
              <a:t>Վրաստանում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սալաֆիականության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hy-AM" sz="2000" b="1" dirty="0">
                <a:latin typeface="Sylfaen" panose="010A0502050306030303" pitchFamily="18" charset="0"/>
              </a:rPr>
              <a:t>գործունեության գնահատում» «</a:t>
            </a:r>
            <a:r>
              <a:rPr lang="en-US" sz="2000" b="1" dirty="0" err="1">
                <a:latin typeface="Sylfaen" panose="010A0502050306030303" pitchFamily="18" charset="0"/>
              </a:rPr>
              <a:t>Շիայական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իսլամը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Վրաստանում</a:t>
            </a:r>
            <a:r>
              <a:rPr lang="en-US" sz="2000" b="1" dirty="0">
                <a:latin typeface="Sylfaen" panose="010A0502050306030303" pitchFamily="18" charset="0"/>
              </a:rPr>
              <a:t>. </a:t>
            </a:r>
            <a:r>
              <a:rPr lang="en-US" sz="2000" b="1" dirty="0" err="1">
                <a:latin typeface="Sylfaen" panose="010A0502050306030303" pitchFamily="18" charset="0"/>
              </a:rPr>
              <a:t>ինքնության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latin typeface="Sylfaen" panose="010A0502050306030303" pitchFamily="18" charset="0"/>
              </a:rPr>
              <a:t>առանձնահատկություններ</a:t>
            </a:r>
            <a:r>
              <a:rPr lang="hy-AM" sz="2000" b="1" dirty="0">
                <a:latin typeface="Sylfaen" panose="010A0502050306030303" pitchFamily="18" charset="0"/>
              </a:rPr>
              <a:t>»</a:t>
            </a:r>
            <a:endParaRPr sz="1800" b="1" i="1" u="none" strike="noStrike" cap="none" dirty="0">
              <a:solidFill>
                <a:srgbClr val="0736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1" i="1" u="none" strike="noStrike" cap="none" dirty="0">
              <a:solidFill>
                <a:srgbClr val="0736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gc86de8ceb8_3_25" descr="IMG_31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5909" y="3668573"/>
            <a:ext cx="3354647" cy="26773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54" name="Google Shape;254;gc86de8ceb8_3_25"/>
          <p:cNvSpPr txBox="1"/>
          <p:nvPr/>
        </p:nvSpPr>
        <p:spPr>
          <a:xfrm>
            <a:off x="-236838" y="6402476"/>
            <a:ext cx="402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 dirty="0">
                <a:solidFill>
                  <a:srgbClr val="3A484F"/>
                </a:solidFill>
                <a:latin typeface="Arial"/>
                <a:ea typeface="Arial"/>
                <a:cs typeface="Arial"/>
                <a:sym typeface="Arial"/>
              </a:rPr>
              <a:t>ը</a:t>
            </a:r>
            <a:endParaRPr sz="1400" b="0" i="1" u="none" strike="noStrike" cap="none" dirty="0">
              <a:solidFill>
                <a:srgbClr val="3A4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c86de8ceb8_3_25"/>
          <p:cNvSpPr txBox="1"/>
          <p:nvPr/>
        </p:nvSpPr>
        <p:spPr>
          <a:xfrm>
            <a:off x="7709391" y="6452895"/>
            <a:ext cx="459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 dirty="0" err="1">
                <a:solidFill>
                  <a:srgbClr val="3A484F"/>
                </a:solidFill>
                <a:latin typeface="Arial"/>
                <a:ea typeface="Arial"/>
                <a:cs typeface="Arial"/>
                <a:sym typeface="Arial"/>
              </a:rPr>
              <a:t>Մառնեուլի</a:t>
            </a:r>
            <a:r>
              <a:rPr lang="en-US" sz="1400" b="0" i="1" u="none" strike="noStrike" cap="none" dirty="0">
                <a:solidFill>
                  <a:srgbClr val="3A4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1" u="none" strike="noStrike" cap="none" dirty="0" err="1">
                <a:solidFill>
                  <a:srgbClr val="3A484F"/>
                </a:solidFill>
                <a:latin typeface="Arial"/>
                <a:ea typeface="Arial"/>
                <a:cs typeface="Arial"/>
                <a:sym typeface="Arial"/>
              </a:rPr>
              <a:t>շիայական</a:t>
            </a:r>
            <a:r>
              <a:rPr lang="en-US" sz="1400" b="0" i="1" u="none" strike="noStrike" cap="none" dirty="0">
                <a:solidFill>
                  <a:srgbClr val="3A48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1" u="none" strike="noStrike" cap="none" dirty="0" err="1">
                <a:solidFill>
                  <a:srgbClr val="3A484F"/>
                </a:solidFill>
                <a:latin typeface="Arial"/>
                <a:ea typeface="Arial"/>
                <a:cs typeface="Arial"/>
                <a:sym typeface="Arial"/>
              </a:rPr>
              <a:t>մզկիթ</a:t>
            </a:r>
            <a:endParaRPr sz="1400" b="0" i="1" u="none" strike="noStrike" cap="none" dirty="0">
              <a:solidFill>
                <a:srgbClr val="3A4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223;gc86de8ceb8_3_0" descr="C:\Users\Tigran\Downloads\view-juma-mosque-arabic-style-building-old-tbilisi-georgia-juma-mosque-arabic-style-building-old-tbilisi-georgia-140327606.jpg"/>
          <p:cNvPicPr preferRelativeResize="0"/>
          <p:nvPr/>
        </p:nvPicPr>
        <p:blipFill rotWithShape="1">
          <a:blip r:embed="rId4">
            <a:alphaModFix/>
          </a:blip>
          <a:srcRect b="6672"/>
          <a:stretch/>
        </p:blipFill>
        <p:spPr>
          <a:xfrm>
            <a:off x="3948544" y="3677606"/>
            <a:ext cx="4132883" cy="27248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0" name="Google Shape;225;gc86de8ceb8_3_0"/>
          <p:cNvSpPr txBox="1"/>
          <p:nvPr/>
        </p:nvSpPr>
        <p:spPr>
          <a:xfrm>
            <a:off x="2156395" y="6456054"/>
            <a:ext cx="7515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ԹԲԻԼԻՍԻԻ ՋՈՒՄԱ ՄԶԿԻԹԸ </a:t>
            </a:r>
            <a:endParaRPr sz="14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435;gc757db4bf1_0_1205" descr="IMG_315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866" y="3621014"/>
            <a:ext cx="3636437" cy="27248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05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60942" y="169116"/>
            <a:ext cx="7998300" cy="806700"/>
          </a:xfrm>
        </p:spPr>
        <p:txBody>
          <a:bodyPr>
            <a:normAutofit/>
          </a:bodyPr>
          <a:lstStyle/>
          <a:p>
            <a:pPr algn="ctr"/>
            <a:r>
              <a:rPr lang="hy-AM" b="1" i="1" dirty="0"/>
              <a:t>Հետազոտական խմբի ընթացիկ գիտական ձեռքբերումները</a:t>
            </a:r>
          </a:p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3" y="707318"/>
            <a:ext cx="1891397" cy="29290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180" y="707318"/>
            <a:ext cx="2801360" cy="4488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957" y="632549"/>
            <a:ext cx="3643400" cy="19630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556" y="3534261"/>
            <a:ext cx="2476101" cy="33203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866" y="4576124"/>
            <a:ext cx="4666104" cy="2278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676" y="2020127"/>
            <a:ext cx="3376788" cy="24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2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B90E1B-2E3D-9B26-DB4B-08540327B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6153" y="295044"/>
            <a:ext cx="7998300" cy="806700"/>
          </a:xfrm>
        </p:spPr>
        <p:txBody>
          <a:bodyPr/>
          <a:lstStyle/>
          <a:p>
            <a:pPr algn="ctr"/>
            <a:r>
              <a:rPr lang="hy-AM" sz="28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Երկլեզու կայքէջի ստեղծում և գործարկում </a:t>
            </a:r>
            <a:endParaRPr lang="en-US" sz="28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612D5-0CA2-84C0-79EA-4B5888C5F709}"/>
              </a:ext>
            </a:extLst>
          </p:cNvPr>
          <p:cNvSpPr txBox="1"/>
          <p:nvPr/>
        </p:nvSpPr>
        <p:spPr>
          <a:xfrm>
            <a:off x="265723" y="11017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https://islam-nationalism.org/en/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49578-C618-BCEC-8B54-17EC4F61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60" y="1676572"/>
            <a:ext cx="8392617" cy="475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32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7AB834-8F5C-F688-3062-E84750FAD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8677" y="193444"/>
            <a:ext cx="7998300" cy="806700"/>
          </a:xfrm>
        </p:spPr>
        <p:txBody>
          <a:bodyPr>
            <a:noAutofit/>
          </a:bodyPr>
          <a:lstStyle/>
          <a:p>
            <a:pPr algn="ctr"/>
            <a:r>
              <a:rPr lang="hy-AM" sz="2800" dirty="0"/>
              <a:t>Գործուղումներ / Դաշտային աշխատանքներ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1C1AB-2FD3-5E54-8B9F-299AA1D5C75E}"/>
              </a:ext>
            </a:extLst>
          </p:cNvPr>
          <p:cNvSpPr txBox="1"/>
          <p:nvPr/>
        </p:nvSpPr>
        <p:spPr>
          <a:xfrm>
            <a:off x="0" y="1270784"/>
            <a:ext cx="118481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1. Թուրքիա (Ստամբուլ, 2024)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Կատարվել է դաշտային հետազոտություն Թուրքիայի կրթական քաղաքականության և </a:t>
            </a:r>
            <a:r>
              <a:rPr lang="en-US" dirty="0"/>
              <a:t>MAARIF </a:t>
            </a:r>
            <a:r>
              <a:rPr lang="hy-AM" dirty="0"/>
              <a:t>ծրագրի վերաբերյալ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Հանդիպումներ՝ գիտնականների, ուսուցիչների և հասարակական գործիչների հետ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Ուսումնասիրվել են նաև փոքրամասնությունների (հայկական, հրեական) կրթական խնդիրները և Հրանտ Դինք հիմնադրամի փորձագիտական մոտեցումները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0444E-008B-34AD-9F28-277BFE3F55A3}"/>
              </a:ext>
            </a:extLst>
          </p:cNvPr>
          <p:cNvSpPr txBox="1"/>
          <p:nvPr/>
        </p:nvSpPr>
        <p:spPr>
          <a:xfrm>
            <a:off x="4919" y="3506004"/>
            <a:ext cx="119458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2. Ռուսաստան (Մոսկվա, Սանկտ Պետերբուրգ, 2024)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Հանդիպումներ՝ առաջատար արևելագիտական կենտրոնների հետ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Քննարկվել են իսլամի և ազգայնականության դրսևորումները Եվրասիայում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Ձեռք են բերվել համագործակցության պայմանավորվածություններ (գիտաժողովներ, հրապարակումներ, ամառային դպրոց)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98867-E3F9-76CB-C0B3-E9C2BA222D57}"/>
              </a:ext>
            </a:extLst>
          </p:cNvPr>
          <p:cNvSpPr txBox="1"/>
          <p:nvPr/>
        </p:nvSpPr>
        <p:spPr>
          <a:xfrm>
            <a:off x="0" y="5464227"/>
            <a:ext cx="12375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3. Վրաստան (Թբիլիսի, 202</a:t>
            </a:r>
            <a:r>
              <a:rPr lang="ru-RU" b="1" dirty="0"/>
              <a:t>5</a:t>
            </a:r>
            <a:r>
              <a:rPr lang="hy-AM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Դաշտային հետազոտություն՝ Վրաստանի իսլամական համայնքների վերաբերյալ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Հանդիպումներ՝ պետական մարմինների, գիտնականների և կրոնական առաջնորդների հետ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y-AM" dirty="0"/>
              <a:t>Ուսումնասիրվել են փոքրամասնությունների իրավունքները և պետություն–կրոն հարաբերությունները </a:t>
            </a:r>
          </a:p>
        </p:txBody>
      </p:sp>
    </p:spTree>
    <p:extLst>
      <p:ext uri="{BB962C8B-B14F-4D97-AF65-F5344CB8AC3E}">
        <p14:creationId xmlns:p14="http://schemas.microsoft.com/office/powerpoint/2010/main" val="73074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76AB0D-8641-5C14-0577-661FD6A6D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6850" y="334121"/>
            <a:ext cx="7998300" cy="806700"/>
          </a:xfrm>
        </p:spPr>
        <p:txBody>
          <a:bodyPr/>
          <a:lstStyle/>
          <a:p>
            <a:pPr algn="ctr"/>
            <a:r>
              <a:rPr lang="hy-AM" sz="3200" b="1" dirty="0">
                <a:effectLst/>
                <a:latin typeface="Sylfaen" panose="010A0502050306030303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Միջազգային աշխատաժողովներ</a:t>
            </a:r>
            <a:endParaRPr lang="en-US" sz="3200" dirty="0">
              <a:effectLst/>
              <a:latin typeface="Sylfaen" panose="010A0502050306030303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553BB-7AA5-8B81-8880-A058A75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6" y="1140821"/>
            <a:ext cx="5107292" cy="2015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89019-24C3-20F0-5D3F-2640ECFBE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46" y="3156408"/>
            <a:ext cx="4759570" cy="3623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ECB9F-CFD2-1184-580D-76CAEF3DE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584" y="3271587"/>
            <a:ext cx="4759570" cy="3657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A80747-CA5C-4072-592A-17C27B6F8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116" y="1061257"/>
            <a:ext cx="4751703" cy="338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6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2FE14-6BA3-C1E4-0265-BEA96ADE7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6850" y="341936"/>
            <a:ext cx="7998300" cy="806700"/>
          </a:xfrm>
        </p:spPr>
        <p:txBody>
          <a:bodyPr/>
          <a:lstStyle/>
          <a:p>
            <a:pPr algn="ctr"/>
            <a:r>
              <a:rPr lang="hy-AM" sz="3600" b="1" dirty="0">
                <a:effectLst/>
                <a:latin typeface="Sylfaen" panose="010A0502050306030303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Միջազգային աշխատաժողովներ</a:t>
            </a:r>
            <a:endParaRPr lang="en-US" sz="3600" dirty="0">
              <a:effectLst/>
              <a:latin typeface="Sylfaen" panose="010A0502050306030303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4901B-E1BE-B221-EDFC-E8404E2CE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4" y="2078892"/>
            <a:ext cx="6441645" cy="4204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5ED46-07A5-9F78-D318-6CFB04F45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862" y="2078892"/>
            <a:ext cx="5259754" cy="42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4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43D2E1-1B29-15A2-63E0-BAAA6409B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7846" y="162182"/>
            <a:ext cx="7998300" cy="806700"/>
          </a:xfrm>
        </p:spPr>
        <p:txBody>
          <a:bodyPr/>
          <a:lstStyle/>
          <a:p>
            <a:pPr algn="ctr"/>
            <a:r>
              <a:rPr lang="hy-AM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Կոլեկտիվ մենագրության </a:t>
            </a:r>
            <a:r>
              <a:rPr lang="hy-AM" sz="24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պատրաստում</a:t>
            </a:r>
            <a:r>
              <a:rPr lang="hy-AM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E4E3D-6E72-4935-EBDC-61B47CB6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28" y="882116"/>
            <a:ext cx="8531850" cy="60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37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9200E6E-7354-B5E3-A679-7755F373E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C3746-203A-3BCF-F770-87431642B4C1}"/>
              </a:ext>
            </a:extLst>
          </p:cNvPr>
          <p:cNvSpPr txBox="1"/>
          <p:nvPr/>
        </p:nvSpPr>
        <p:spPr>
          <a:xfrm>
            <a:off x="3048000" y="795790"/>
            <a:ext cx="7665720" cy="4658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y-AM" sz="18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Սարքավորումներ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Հետազոտական</a:t>
            </a:r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խումբը գնումների մրցույթային ընթացակարգով ձեռք է բերել 2 դյուրակիր անհատական համակարգիչ, որոնք օգտագործվում են թեմատիկ հետազոտության իրականացման համար՝ նյութերի հավաքագրում, հոդվածների մշակում և այլն: Հաշիվ ապրանքագրերը կցվում են: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ՀՀ ԳԱԱ արևելագիտության ինստիտուտի կարիքների համար ձեռք է բերվել ինտերակտիվ հեղուկ-բյուրեղային խելացի գրատախտակ (Newline TT6523QA 65*) </a:t>
            </a:r>
            <a:r>
              <a:rPr lang="hy-AM" sz="1800" b="1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969000 </a:t>
            </a:r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ընդհանուր արժեքով: Խելացի գրատախտը  օգտագործվում է ինչպես հետազոտական խմբի անդամների քննարկումների, սեմինարների, այնպես ինստիտուտում կազմակերպող տարբեր գիտական և կրթական միջոցառումների ժամանակ:</a:t>
            </a:r>
            <a:r>
              <a:rPr lang="hy-AM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71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44733BC-DB48-C2C3-5184-B8B47FBF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" y="0"/>
            <a:ext cx="11856720" cy="71628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 Ն</a:t>
            </a:r>
            <a:r>
              <a:rPr lang="en-US" sz="16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․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Սահակյան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Անուշ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Բրուտյան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“Islamic Solidarity on Sale: the Nagorno-Karabakh Conflict in the context of Azerbaijan’s Nation-Branding Endeavors”, International Journal of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Armenian Genocide Studies, vol. 7, issue 2, 2022, pp. 136-155, https://doi.org/10.51442/ijags.0036: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2. Ն.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Սահակյան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"The Rhetorical Face of Enmity: the Nagorno-Karabakh Conflict and the Dehumanization of Armenians in the Speeches by Ilham Aliyev", Southeast European and Black Sea Studies, 2023, vol. 23, issue 1, pp. 863-882 (Q1 (2021)) DOI: 10.1080/14683857.2022.2153402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3. Վ.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Տեր-Մաթևոսյան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,“From Transcaucasia to the South Caucasus: Structural and Discursive Predicaments in Armenia’s Regional Integration” Journal of Borderlands Studies, 2024, h. 39, թ. 4, pp. 677-696 (Q1 (2023) DOI: 10.1080/08865655.2023.2200782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4. Ա</a:t>
            </a:r>
            <a:r>
              <a:rPr lang="en-US" sz="16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․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Փաշայան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և Ն</a:t>
            </a:r>
            <a:r>
              <a:rPr lang="en-US" sz="16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․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Նավասարդյան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«Islamic diplomacy of Azerbaijan in the context of the Nagorno-Karabakh 2020 war: the role of the organization of Islamic Cooperation», Southeast European and Black Sea Studies, 19 Sep 2024, (Q1 (2024), doi.org/10.1080/14683857.2024.2403164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5. Ն</a:t>
            </a:r>
            <a:r>
              <a:rPr lang="en-US" sz="16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․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Սահակյան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2024. “Framing the Nagorno-Karabakh Conflict: An Analysis of the Narratives of the State Leaders of Azerbaijan, Armenia and Turkey, 2002–2022.” Central Asian Survey, 2024. vol. 43,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issie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3, pp. 383–399. (Q2 (2024), doi.org/10.1080/02634937.2024.2308627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6. Ն.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Սահակյան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Անահիտ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Քարտաշյան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“Shifts in Azerbaijani discourse: Heydar Aliyev’s rhetorical transformation in the Nagorno-Karabakh conflict negotiation process”, Small Wars &amp; Insurgencies, 01 Jan 2025, (Q2 (2025) doi.org/10.1080/09592318.2024.2443297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3930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"/>
          <p:cNvSpPr txBox="1"/>
          <p:nvPr/>
        </p:nvSpPr>
        <p:spPr>
          <a:xfrm>
            <a:off x="1651820" y="168051"/>
            <a:ext cx="94094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hy-AM" sz="24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ՀԵՏԱԶՈՏԱԿԱՆ ԹԵՄԱՅԻ ԱՐԴԻԱԿԱՆՈՒԹՅՈՒՆԸ</a:t>
            </a:r>
            <a:endParaRPr sz="2400"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674750" y="2135522"/>
            <a:ext cx="3369000" cy="41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1D7E7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221122"/>
            <a:ext cx="117209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y-AM" sz="2400" b="1" dirty="0">
                <a:latin typeface="Sylfaen" panose="010A0502050306030303" pitchFamily="18" charset="0"/>
              </a:rPr>
              <a:t>Ուսումնասիրությունը</a:t>
            </a:r>
            <a:r>
              <a:rPr lang="en-US" sz="2400" b="1" dirty="0">
                <a:latin typeface="Sylfaen" panose="010A0502050306030303" pitchFamily="18" charset="0"/>
              </a:rPr>
              <a:t> </a:t>
            </a:r>
            <a:r>
              <a:rPr lang="hy-AM" sz="2400" b="1" dirty="0">
                <a:latin typeface="Sylfaen" panose="010A0502050306030303" pitchFamily="18" charset="0"/>
              </a:rPr>
              <a:t>հնարավորություն է տալիս հասկանալու Մեծ Մերձավոր Արևելքի քաղաքական և սոցիալ-մշակութային</a:t>
            </a:r>
            <a:r>
              <a:rPr lang="en-US" sz="2400" b="1" dirty="0">
                <a:latin typeface="Sylfaen" panose="010A0502050306030303" pitchFamily="18" charset="0"/>
              </a:rPr>
              <a:t> </a:t>
            </a:r>
            <a:r>
              <a:rPr lang="hy-AM" sz="2400" b="1" dirty="0">
                <a:latin typeface="Sylfaen" panose="010A0502050306030303" pitchFamily="18" charset="0"/>
              </a:rPr>
              <a:t>զարգացման դինամիկայի հիմնական օրինաչափություններն ու առանձնահատկությունները։</a:t>
            </a:r>
          </a:p>
          <a:p>
            <a:pPr algn="just"/>
            <a:endParaRPr lang="hy-AM" sz="2400" b="1" dirty="0">
              <a:latin typeface="Sylfaen" panose="010A05020503060303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y-AM" sz="2400" b="1" dirty="0">
                <a:latin typeface="Sylfaen" panose="010A0502050306030303" pitchFamily="18" charset="0"/>
              </a:rPr>
              <a:t>Հետազոտությունը քննության է առնում Հայաստանի հարևանությամբ աշխարհաքաղաքական իրողությունների ողջ խճապատկերը՝ ազգայնականություն-կրոն գաղափարախոսությունների զարգացման միտումները, դրանց միջև առկա հակասություններն ու ընդհանրական միտումները։</a:t>
            </a:r>
          </a:p>
          <a:p>
            <a:pPr algn="just"/>
            <a:endParaRPr lang="hy-AM" sz="2400" b="1" dirty="0">
              <a:latin typeface="Sylfaen" panose="010A05020503060303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y-AM" sz="2400" b="1" dirty="0">
                <a:latin typeface="Sylfaen" panose="010A0502050306030303" pitchFamily="18" charset="0"/>
              </a:rPr>
              <a:t>ՀՀ հարակից երկրներում իսլամական և ազգայնական տրամադրությունների ուսումնասիրությունը բացառիկ կարևոր է</a:t>
            </a:r>
            <a:r>
              <a:rPr lang="en-US" sz="2400" b="1" dirty="0">
                <a:latin typeface="Sylfaen" panose="010A0502050306030303" pitchFamily="18" charset="0"/>
              </a:rPr>
              <a:t> </a:t>
            </a:r>
            <a:r>
              <a:rPr lang="hy-AM" sz="2400" b="1" dirty="0">
                <a:latin typeface="Sylfaen" panose="010A0502050306030303" pitchFamily="18" charset="0"/>
              </a:rPr>
              <a:t>Հայաստանին շրջապատող կենսատարածքի քաղաքական անատոմիայի վերլուծության համար։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58094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7971B6C-5C8A-2C18-BF4A-B8CEFD7E6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65760"/>
            <a:ext cx="11460480" cy="623315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 Վ.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Տեր-Մաթևոսյան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“Armenian interpretations of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Kemalism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rethinking diaspora and Soviet intellectual debates in the 1920s”, Turkish Studies, 2025, vol. 26,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iss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1, pp. 120-141 (Q1 (2024), doi.org/10.1080/14683849.2024.2376659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8.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Վարուժան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Գեղամյան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և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Ռուբեն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Մելքոնյան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։ Journal of Balkan and Near Eastern Studies, “Re-Inventing Reis: History and the Discursive Evolution of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Erdoğan’s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Popular Title.” Published online January 4, 2026. (Q1 (202</a:t>
            </a:r>
            <a:r>
              <a:rPr lang="ru-RU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5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  <a:r>
              <a:rPr lang="en-US" sz="1600" u="sng" dirty="0">
                <a:solidFill>
                  <a:srgbClr val="0563C1"/>
                </a:solidFill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  <a:hlinkClick r:id="rId2"/>
              </a:rPr>
              <a:t>https://doi.org/10.1080/19448953.2026.2612664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9. </a:t>
            </a:r>
            <a:r>
              <a:rPr lang="ru-RU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Վարդան</a:t>
            </a:r>
            <a:r>
              <a:rPr lang="ru-RU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Ս. </a:t>
            </a:r>
            <a:r>
              <a:rPr lang="ru-RU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Ոսկանյան</a:t>
            </a:r>
            <a:r>
              <a:rPr lang="ru-RU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և </a:t>
            </a:r>
            <a:r>
              <a:rPr lang="ru-RU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Արտյոմ</a:t>
            </a:r>
            <a:r>
              <a:rPr lang="ru-RU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Ա. </a:t>
            </a:r>
            <a:r>
              <a:rPr lang="ru-RU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Տոնոյան</a:t>
            </a:r>
            <a:r>
              <a:rPr lang="ru-RU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։ 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“Understanding the Continuity of Discursive Nationalism Under Successive Political Systems of Iran: Persian Gulf Naming, Pop-Nationalism and Symbolic Consensus.” Studies in Ethnicity and Nationalism, 2026</a:t>
            </a:r>
            <a:r>
              <a:rPr lang="hy-AM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(Q 2 (2025)  </a:t>
            </a:r>
            <a:r>
              <a:rPr lang="en-US" sz="1600" u="sng" dirty="0">
                <a:solidFill>
                  <a:srgbClr val="0563C1"/>
                </a:solidFill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  <a:hlinkClick r:id="rId3"/>
              </a:rPr>
              <a:t>https://doi.org/10.1111/sena.70041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10.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Արաքս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Փաշայան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Գոռ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Գևորգյան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և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Գրիգոր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Վարդանյան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։ “Azerbaijan-Syria Relations: Shaping the Fluctuations and Turning Points (1992–2025).” International Trends 23, no. 3 (2025), (Q 2 (2025), </a:t>
            </a:r>
            <a:r>
              <a:rPr lang="en-US" sz="1600" u="sng" dirty="0">
                <a:solidFill>
                  <a:srgbClr val="0563C1"/>
                </a:solidFill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  <a:hlinkClick r:id="rId4"/>
              </a:rPr>
              <a:t>https://doi.org/10.46272/IT.2025.23.3.82.3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i="1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Scopus </a:t>
            </a:r>
            <a:r>
              <a:rPr lang="en-US" sz="1600" b="1" i="1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շտեմարանում</a:t>
            </a:r>
            <a:r>
              <a:rPr lang="en-US" sz="1600" b="1" i="1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ընդգրկված</a:t>
            </a:r>
            <a:r>
              <a:rPr lang="en-US" sz="1600" b="1" i="1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խմբագրված</a:t>
            </a:r>
            <a:r>
              <a:rPr lang="en-US" sz="1600" b="1" i="1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ժողովածուում</a:t>
            </a:r>
            <a:r>
              <a:rPr lang="en-US" sz="1600" b="1" i="1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(edited volume)-</a:t>
            </a:r>
            <a:r>
              <a:rPr lang="en-US" sz="1600" b="1" i="1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ում</a:t>
            </a:r>
            <a:r>
              <a:rPr lang="en-US" sz="1600" b="1" i="1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11.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Վահրամ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Տեր-Մաթևոսյան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“Engagement with Expectations: Institutionalization and Challenges of Turkey’s Diaspora Policy”, ed.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Ajaya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Kahoo</a:t>
            </a:r>
            <a:r>
              <a:rPr lang="en-US" sz="1600" dirty="0">
                <a:effectLst/>
                <a:latin typeface="Sylfaen" panose="010A0502050306030303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Routledge Handbook of Asian Diaspora and Nationalism, 2025, London, Routledge, ISBN 9781032783376, https://www.routledge.com/Routledge-Handbook-of-Asian-Diaspora-and-Nationalism/Sahoo/p/book/9781032783376.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101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0ECA0DE-6C3D-F9A0-9AA0-564E8133D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143000"/>
            <a:ext cx="10798500" cy="5304467"/>
          </a:xfrm>
        </p:spPr>
        <p:txBody>
          <a:bodyPr>
            <a:normAutofit/>
          </a:bodyPr>
          <a:lstStyle/>
          <a:p>
            <a:pPr algn="ctr"/>
            <a:r>
              <a:rPr lang="hy-AM" sz="4000" dirty="0"/>
              <a:t>ՇՆՈՐՀԱԿԱԼՈՒԹՅՈՒՆ ՈՒՇԱԴՐՈՒԹՅԱՆ ՀԱՄԱՐ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7892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42955" y="124869"/>
            <a:ext cx="7998300" cy="806700"/>
          </a:xfrm>
        </p:spPr>
        <p:txBody>
          <a:bodyPr/>
          <a:lstStyle/>
          <a:p>
            <a:r>
              <a:rPr lang="hy-AM" b="1" i="1" dirty="0"/>
              <a:t>Իրականացման եղանակները, մեթոդները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8709" y="1020061"/>
            <a:ext cx="11547987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2000" b="1" dirty="0">
                <a:latin typeface="Sylfaen" panose="010A0502050306030303" pitchFamily="18" charset="0"/>
              </a:rPr>
              <a:t>Արհեստական բանականության (AI) և թվային հումանիտար գիտությունների (digital humanities) ստեղծած ու հասանելի նորագույն տեխնոլոգիական լուծումները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2000" b="1" dirty="0">
                <a:latin typeface="Sylfaen" panose="010A0502050306030303" pitchFamily="18" charset="0"/>
              </a:rPr>
              <a:t>Common Operational Picture Analytics (COPA) գործիքակազմը՝ հենված տվյալագիտության և թվային հումանիտար ուսումնասիրությունների գործիքակազմի վրա, հավաքագրում է տեղեկատվական թիրախային դաշտերը՝</a:t>
            </a:r>
            <a:endParaRPr lang="en-US" sz="2000" b="1" dirty="0">
              <a:latin typeface="Sylfaen" panose="010A050205030603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Sylfaen" panose="010A0502050306030303" pitchFamily="18" charset="0"/>
              </a:rPr>
              <a:t>Data Integration and Chronological Mapping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Sylfaen" panose="010A0502050306030303" pitchFamily="18" charset="0"/>
              </a:rPr>
              <a:t>Visualization Tools for Historical Analysis</a:t>
            </a:r>
            <a:endParaRPr lang="hy-AM" sz="2000" b="1" dirty="0">
              <a:latin typeface="Sylfaen" panose="010A050205030603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Sylfaen" panose="010A0502050306030303" pitchFamily="18" charset="0"/>
              </a:rPr>
              <a:t>Textual Analysis</a:t>
            </a:r>
            <a:endParaRPr lang="hy-AM" sz="2000" b="1" dirty="0">
              <a:latin typeface="Sylfaen" panose="010A050205030603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Sylfaen" panose="010A0502050306030303" pitchFamily="18" charset="0"/>
              </a:rPr>
              <a:t>Social Network Analysis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Sylfaen" panose="010A0502050306030303" pitchFamily="18" charset="0"/>
              </a:rPr>
              <a:t>Statistical Analysis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Sylfaen" panose="010A0502050306030303" pitchFamily="18" charset="0"/>
              </a:rPr>
              <a:t>Predictive Modeling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Sylfaen" panose="010A0502050306030303" pitchFamily="18" charset="0"/>
              </a:rPr>
              <a:t>Interdisciplinary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2000" b="1" dirty="0">
                <a:latin typeface="Sylfaen" panose="010A0502050306030303" pitchFamily="18" charset="0"/>
              </a:rPr>
              <a:t>Դաշտային հետազոտություն Իրանում, </a:t>
            </a:r>
          </a:p>
          <a:p>
            <a:r>
              <a:rPr lang="hy-AM" sz="2000" b="1" dirty="0">
                <a:latin typeface="Sylfaen" panose="010A0502050306030303" pitchFamily="18" charset="0"/>
              </a:rPr>
              <a:t>Վրաստանում և Թուրքիայում</a:t>
            </a:r>
          </a:p>
          <a:p>
            <a:pPr marL="285750" indent="-285750"/>
            <a:r>
              <a:rPr lang="hy-AM" sz="2000" b="1" dirty="0">
                <a:latin typeface="Sylfaen" panose="010A0502050306030303" pitchFamily="18" charset="0"/>
              </a:rPr>
              <a:t>Ադրբեջան՝ թվային մարդաբանության</a:t>
            </a:r>
          </a:p>
          <a:p>
            <a:pPr marL="285750" indent="-285750"/>
            <a:r>
              <a:rPr lang="hy-AM" sz="2000" b="1" dirty="0">
                <a:latin typeface="Sylfaen" panose="010A0502050306030303" pitchFamily="18" charset="0"/>
              </a:rPr>
              <a:t> (digital ethnography) գործիքակազմն ու</a:t>
            </a:r>
          </a:p>
          <a:p>
            <a:pPr marL="285750" indent="-285750"/>
            <a:r>
              <a:rPr lang="hy-AM" sz="2000" b="1" dirty="0">
                <a:latin typeface="Sylfaen" panose="010A0502050306030303" pitchFamily="18" charset="0"/>
              </a:rPr>
              <a:t> մեթոդները</a:t>
            </a:r>
            <a:endParaRPr lang="en-US" sz="2000" b="1" dirty="0"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y-AM" dirty="0"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y-AM" dirty="0"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endParaRPr>
          </a:p>
          <a:p>
            <a:r>
              <a:rPr lang="hy-AM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90" y="3038168"/>
            <a:ext cx="6341806" cy="36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1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671" y="198612"/>
            <a:ext cx="10471355" cy="806700"/>
          </a:xfrm>
        </p:spPr>
        <p:txBody>
          <a:bodyPr>
            <a:normAutofit/>
          </a:bodyPr>
          <a:lstStyle/>
          <a:p>
            <a:pPr algn="ctr"/>
            <a:r>
              <a:rPr lang="hy-AM" b="1" dirty="0"/>
              <a:t>Ակնկալվող </a:t>
            </a:r>
            <a:r>
              <a:rPr lang="en-US" b="1" dirty="0" err="1"/>
              <a:t>գիտական</a:t>
            </a:r>
            <a:r>
              <a:rPr lang="en-US" b="1" dirty="0"/>
              <a:t> </a:t>
            </a:r>
            <a:r>
              <a:rPr lang="hy-AM" b="1" dirty="0">
                <a:latin typeface="Sylfaen" panose="010A0502050306030303" pitchFamily="18" charset="0"/>
              </a:rPr>
              <a:t>և </a:t>
            </a:r>
            <a:r>
              <a:rPr lang="hy-AM" b="1" dirty="0"/>
              <a:t>կիրառական վերջնարդյունքները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599" y="1386350"/>
            <a:ext cx="1145949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ԱԳ ունեցող հեղինակավոր պարբերականում</a:t>
            </a:r>
            <a:r>
              <a:rPr lang="hy-AM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գիտական հոդվածների տպագրում,</a:t>
            </a:r>
          </a:p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Ամփոփիչ կոլեկտիվ մենագրության տպագրություն,</a:t>
            </a:r>
          </a:p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Ուսւոմնասիրության առարկա երկրներում դաշտային աշծատանքների իրականացում,</a:t>
            </a:r>
          </a:p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Զեկուցումներ միջազգային գիտաժողովներում, </a:t>
            </a:r>
            <a:endParaRPr lang="hy-AM" sz="2000" dirty="0"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Այց արտասահմանյան գործընկերոջ երկիր </a:t>
            </a:r>
            <a:r>
              <a:rPr lang="en-US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(</a:t>
            </a:r>
            <a:r>
              <a:rPr lang="hy-AM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Ժնևի համալսարան</a:t>
            </a:r>
            <a:r>
              <a:rPr lang="en-US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)</a:t>
            </a:r>
            <a:r>
              <a:rPr lang="hy-AM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և աշխատաժողովների կազմակերպում</a:t>
            </a:r>
            <a:endParaRPr lang="hy-AM" sz="2000" dirty="0"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Գիտագործնական կլոր-սեղաններ, սեմինար-քննարկումներ ոլորտի մասնագետների և պետական գերատեսչական կառույցների (ՀՀ ԱԳՆ-ի, ԱԱԾ-ի, ԱԽ-ի և ՊՆ) աշխատակիցների ներգրավմամբ</a:t>
            </a:r>
          </a:p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</a:rPr>
              <a:t>Ուսումնասիրության արդյունքների ներառում կրթական ծրագրերում, </a:t>
            </a:r>
          </a:p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</a:rPr>
              <a:t>Ծրագրում մագիստրոսների և ասպիրանտի ներգրավում</a:t>
            </a:r>
          </a:p>
          <a:p>
            <a:pPr marL="342900" marR="683895" lvl="0" indent="-342900" algn="just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y-AM" sz="2000" dirty="0">
                <a:latin typeface="Sylfaen" panose="010A0502050306030303" pitchFamily="18" charset="0"/>
              </a:rPr>
              <a:t>Ն</a:t>
            </a:r>
            <a:r>
              <a:rPr lang="en-GB" sz="2000" dirty="0" err="1">
                <a:latin typeface="Sylfaen" panose="010A0502050306030303" pitchFamily="18" charset="0"/>
              </a:rPr>
              <a:t>ախագծի</a:t>
            </a:r>
            <a:r>
              <a:rPr lang="en-GB" sz="2000" dirty="0">
                <a:latin typeface="Sylfaen" panose="010A0502050306030303" pitchFamily="18" charset="0"/>
              </a:rPr>
              <a:t> </a:t>
            </a:r>
            <a:r>
              <a:rPr lang="en-GB" sz="2000" dirty="0" err="1">
                <a:latin typeface="Sylfaen" panose="010A0502050306030303" pitchFamily="18" charset="0"/>
              </a:rPr>
              <a:t>երկլեզու</a:t>
            </a:r>
            <a:r>
              <a:rPr lang="en-GB" sz="2000" dirty="0">
                <a:latin typeface="Sylfaen" panose="010A0502050306030303" pitchFamily="18" charset="0"/>
              </a:rPr>
              <a:t> </a:t>
            </a:r>
            <a:r>
              <a:rPr lang="en-GB" sz="2000" dirty="0" err="1">
                <a:latin typeface="Sylfaen" panose="010A0502050306030303" pitchFamily="18" charset="0"/>
              </a:rPr>
              <a:t>կայքի</a:t>
            </a:r>
            <a:r>
              <a:rPr lang="en-GB" sz="2000" dirty="0">
                <a:latin typeface="Sylfaen" panose="010A0502050306030303" pitchFamily="18" charset="0"/>
              </a:rPr>
              <a:t> </a:t>
            </a:r>
            <a:r>
              <a:rPr lang="en-GB" sz="2000" dirty="0" err="1">
                <a:latin typeface="Sylfaen" panose="010A0502050306030303" pitchFamily="18" charset="0"/>
              </a:rPr>
              <a:t>պատրաստում</a:t>
            </a:r>
            <a:endParaRPr lang="en-US" sz="2000" dirty="0">
              <a:latin typeface="Sylfaen" panose="010A050205030603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9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37418" y="478832"/>
            <a:ext cx="10456607" cy="907516"/>
          </a:xfrm>
        </p:spPr>
        <p:txBody>
          <a:bodyPr>
            <a:normAutofit/>
          </a:bodyPr>
          <a:lstStyle/>
          <a:p>
            <a:pPr algn="ctr"/>
            <a:r>
              <a:rPr lang="hy-AM" b="1" i="1" dirty="0"/>
              <a:t>Հետազոտական խմբի ընթացիկ աշխատանքները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7418" y="1195590"/>
            <a:ext cx="107073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y-AM" sz="2400" dirty="0">
                <a:latin typeface="Sylfaen" panose="010A0502050306030303" pitchFamily="18" charset="0"/>
              </a:rPr>
              <a:t>Ստեղծվել է առցանց շտեմարան </a:t>
            </a:r>
            <a:r>
              <a:rPr lang="en-US" sz="2400" dirty="0">
                <a:latin typeface="Sylfaen" panose="010A0502050306030303" pitchFamily="18" charset="0"/>
              </a:rPr>
              <a:t>(</a:t>
            </a:r>
            <a:r>
              <a:rPr lang="en-US" sz="2400" dirty="0">
                <a:latin typeface="Sylfaen" panose="010A0502050306030303" pitchFamily="18" charset="0"/>
                <a:hlinkClick r:id="rId2"/>
              </a:rPr>
              <a:t>https://drive.google.com/drive/folders/17T-fyzAaXnGiaRi6rpzGmHEDpN9h8wjg</a:t>
            </a:r>
            <a:r>
              <a:rPr lang="en-US" sz="2400" dirty="0">
                <a:latin typeface="Sylfaen" panose="010A0502050306030303" pitchFamily="18" charset="0"/>
              </a:rPr>
              <a:t>)</a:t>
            </a:r>
            <a:r>
              <a:rPr lang="hy-AM" sz="2400" dirty="0">
                <a:latin typeface="Sylfaen" panose="010A0502050306030303" pitchFamily="18" charset="0"/>
              </a:rPr>
              <a:t>՝ գրականության դասակարգմամբ և առաջնային աղբյուրների համակարգմամբ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y-AM" sz="2400" dirty="0"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Ձևավորվել են թեմատիկ ենթախմբեր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y-AM" sz="2400" dirty="0">
                <a:latin typeface="Sylfaen" panose="010A0502050306030303" pitchFamily="18" charset="0"/>
              </a:rPr>
              <a:t>Հաստատվել են ենթահետազոտական թեմաները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y-AM" sz="2400" dirty="0">
                <a:latin typeface="Sylfaen" panose="010A0502050306030303" pitchFamily="18" charset="0"/>
              </a:rPr>
              <a:t>Քաղաքագիտության և միջազգային հարաբերությունների մագիստրոսների ներգրավում ծրագրում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y-AM" sz="2400" dirty="0">
                <a:latin typeface="Sylfaen" panose="010A0502050306030303" pitchFamily="18" charset="0"/>
              </a:rPr>
              <a:t>Ստեղծվել է ծրագրի երկլեզու կայքը՝ </a:t>
            </a:r>
            <a:r>
              <a:rPr lang="hy-AM" sz="2400" u="sng" dirty="0">
                <a:solidFill>
                  <a:srgbClr val="000000"/>
                </a:solidFill>
                <a:effectLst/>
                <a:latin typeface="ArTarumianGrqiDasakan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https://islam-nationalism.org/news/</a:t>
            </a:r>
            <a:endParaRPr lang="hy-AM" sz="24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74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32660" y="378205"/>
            <a:ext cx="7998300" cy="806700"/>
          </a:xfrm>
        </p:spPr>
        <p:txBody>
          <a:bodyPr>
            <a:noAutofit/>
          </a:bodyPr>
          <a:lstStyle/>
          <a:p>
            <a:pPr algn="ctr"/>
            <a:r>
              <a:rPr lang="hy-AM" sz="2400" b="1" dirty="0"/>
              <a:t>ԻՍԼԱՄ ԱԶԳԱՅՆԱԿԱՆՈՒԹՅՈՒՆ </a:t>
            </a:r>
          </a:p>
          <a:p>
            <a:pPr algn="ctr"/>
            <a:r>
              <a:rPr lang="hy-AM" sz="2400" b="1" i="1" dirty="0"/>
              <a:t>Ենթախմբեր և ենթաթեմաներ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72" y="3602181"/>
            <a:ext cx="5866967" cy="30150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5207" y="1480661"/>
            <a:ext cx="110794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Sylfaen" panose="010A05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-AM" sz="2800" b="1" i="1" dirty="0">
                <a:latin typeface="Sylfaen" panose="010A0502050306030303" pitchFamily="18" charset="0"/>
              </a:rPr>
              <a:t>Ազգայնականությունն ու կրոնը Վրաստանում</a:t>
            </a:r>
            <a:r>
              <a:rPr lang="ru-RU" sz="2800" b="1" i="1" dirty="0">
                <a:latin typeface="Sylfaen" panose="010A0502050306030303" pitchFamily="18" charset="0"/>
              </a:rPr>
              <a:t>. </a:t>
            </a:r>
            <a:r>
              <a:rPr lang="hy-AM" sz="2800" b="1" i="1" dirty="0">
                <a:latin typeface="Sylfaen" panose="010A0502050306030303" pitchFamily="18" charset="0"/>
              </a:rPr>
              <a:t>Պետության քաղաքականությունը իսլամական համայնքների նկատմամբ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-AM" sz="2800" b="1" i="1" dirty="0">
                <a:latin typeface="Sylfaen" panose="010A0502050306030303" pitchFamily="18" charset="0"/>
              </a:rPr>
              <a:t>Իսլամն Ադրբեջանի ներքին և արտաքին քաղաքականության մեջ․ Ալիևի դեհումանիզացան հայերի նկատմամբ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-AM" sz="2800" b="1" i="1" dirty="0">
                <a:latin typeface="Sylfaen" panose="010A0502050306030303" pitchFamily="18" charset="0"/>
              </a:rPr>
              <a:t>Ազգայնականությունն ու կրոնը Իրանում․ մշակութային Իրանը շիայական համատեքստում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y-AM" sz="2800" b="1" i="1" dirty="0">
                <a:latin typeface="Sylfaen" panose="010A0502050306030303" pitchFamily="18" charset="0"/>
              </a:rPr>
              <a:t>Ազգայնականությունն ու կրոնը Թուրքիայում․ քաղաքական նոր ինքնության ձևավորումը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3031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86de8ceb8_3_25"/>
          <p:cNvSpPr txBox="1"/>
          <p:nvPr/>
        </p:nvSpPr>
        <p:spPr>
          <a:xfrm>
            <a:off x="1181100" y="258907"/>
            <a:ext cx="982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7364D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hy-AM" sz="2800" b="1" i="0" u="none" strike="noStrike" cap="none" dirty="0">
                <a:solidFill>
                  <a:srgbClr val="07364D"/>
                </a:solidFill>
                <a:latin typeface="Impact"/>
                <a:ea typeface="Impact"/>
                <a:cs typeface="Impact"/>
                <a:sym typeface="Impact"/>
              </a:rPr>
              <a:t>ԹՈՒՐՔԻԱ</a:t>
            </a:r>
            <a:endParaRPr sz="1400" b="1" i="0" u="none" strike="noStrike" cap="none" dirty="0">
              <a:solidFill>
                <a:srgbClr val="07364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0" name="Google Shape;250;gc86de8ceb8_3_25"/>
          <p:cNvSpPr txBox="1"/>
          <p:nvPr/>
        </p:nvSpPr>
        <p:spPr>
          <a:xfrm>
            <a:off x="379619" y="816570"/>
            <a:ext cx="99159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y-AM" b="1" dirty="0">
                <a:latin typeface="Sylfaen" panose="010A0502050306030303" pitchFamily="18" charset="0"/>
              </a:rPr>
              <a:t>«</a:t>
            </a:r>
            <a:r>
              <a:rPr lang="en-US" b="1" dirty="0" err="1">
                <a:latin typeface="Sylfaen" panose="010A0502050306030303" pitchFamily="18" charset="0"/>
              </a:rPr>
              <a:t>Քաղաքական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իսլամը</a:t>
            </a:r>
            <a:r>
              <a:rPr lang="en-US" b="1" dirty="0">
                <a:latin typeface="Sylfaen" panose="010A0502050306030303" pitchFamily="18" charset="0"/>
              </a:rPr>
              <a:t> 2001 թ. ի </a:t>
            </a:r>
            <a:r>
              <a:rPr lang="en-US" b="1" dirty="0" err="1">
                <a:latin typeface="Sylfaen" panose="010A0502050306030303" pitchFamily="18" charset="0"/>
              </a:rPr>
              <a:t>վեր</a:t>
            </a:r>
            <a:r>
              <a:rPr lang="en-US" b="1" dirty="0">
                <a:latin typeface="Sylfaen" panose="010A0502050306030303" pitchFamily="18" charset="0"/>
              </a:rPr>
              <a:t>. </a:t>
            </a:r>
            <a:r>
              <a:rPr lang="en-US" b="1" dirty="0" err="1">
                <a:latin typeface="Sylfaen" panose="010A0502050306030303" pitchFamily="18" charset="0"/>
              </a:rPr>
              <a:t>Թուրքիայում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ազգայնականության</a:t>
            </a:r>
            <a:r>
              <a:rPr lang="en-US" b="1" dirty="0">
                <a:latin typeface="Sylfaen" panose="010A0502050306030303" pitchFamily="18" charset="0"/>
              </a:rPr>
              <a:t> և </a:t>
            </a:r>
            <a:r>
              <a:rPr lang="en-US" b="1" dirty="0" err="1">
                <a:latin typeface="Sylfaen" panose="010A0502050306030303" pitchFamily="18" charset="0"/>
              </a:rPr>
              <a:t>կրոնի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համադրման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ու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փոխակերպումների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առանձնահատկությունները</a:t>
            </a:r>
            <a:r>
              <a:rPr lang="hy-AM" b="1" dirty="0">
                <a:latin typeface="Sylfaen" panose="010A0502050306030303" pitchFamily="18" charset="0"/>
              </a:rPr>
              <a:t>»</a:t>
            </a:r>
            <a:r>
              <a:rPr lang="hy-AM" dirty="0">
                <a:latin typeface="Sylfaen" panose="010A0502050306030303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y-AM" b="1" dirty="0">
                <a:latin typeface="Sylfaen" panose="010A0502050306030303" pitchFamily="18" charset="0"/>
              </a:rPr>
              <a:t>«Թուրք-իսլամական սինզեթի հետքերով. </a:t>
            </a:r>
            <a:r>
              <a:rPr lang="en-US" b="1" dirty="0" err="1">
                <a:latin typeface="Sylfaen" panose="010A0502050306030303" pitchFamily="18" charset="0"/>
              </a:rPr>
              <a:t>Թուրքիայի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կուսակ</a:t>
            </a:r>
            <a:r>
              <a:rPr lang="hy-AM" b="1" dirty="0">
                <a:latin typeface="Sylfaen" panose="010A0502050306030303" pitchFamily="18" charset="0"/>
              </a:rPr>
              <a:t>ց</a:t>
            </a:r>
            <a:r>
              <a:rPr lang="en-US" b="1" dirty="0" err="1">
                <a:latin typeface="Sylfaen" panose="010A0502050306030303" pitchFamily="18" charset="0"/>
              </a:rPr>
              <a:t>ական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ծրագրերի</a:t>
            </a:r>
            <a:r>
              <a:rPr lang="en-US" b="1" dirty="0">
                <a:latin typeface="Sylfaen" panose="010A0502050306030303" pitchFamily="18" charset="0"/>
              </a:rPr>
              <a:t> և </a:t>
            </a:r>
            <a:r>
              <a:rPr lang="en-US" b="1" dirty="0" err="1">
                <a:latin typeface="Sylfaen" panose="010A0502050306030303" pitchFamily="18" charset="0"/>
              </a:rPr>
              <a:t>հռչակագրերի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en-US" b="1" dirty="0" err="1">
                <a:latin typeface="Sylfaen" panose="010A0502050306030303" pitchFamily="18" charset="0"/>
              </a:rPr>
              <a:t>տեքստների</a:t>
            </a:r>
            <a:r>
              <a:rPr lang="en-US" b="1" dirty="0">
                <a:latin typeface="Sylfaen" panose="010A0502050306030303" pitchFamily="18" charset="0"/>
              </a:rPr>
              <a:t> </a:t>
            </a:r>
            <a:r>
              <a:rPr lang="hy-AM" b="1" dirty="0">
                <a:latin typeface="Sylfaen" panose="010A0502050306030303" pitchFamily="18" charset="0"/>
              </a:rPr>
              <a:t>համեմատական </a:t>
            </a:r>
            <a:r>
              <a:rPr lang="en-US" b="1" dirty="0" err="1">
                <a:latin typeface="Sylfaen" panose="010A0502050306030303" pitchFamily="18" charset="0"/>
              </a:rPr>
              <a:t>ուսումնասիրությու</a:t>
            </a:r>
            <a:r>
              <a:rPr lang="hy-AM" b="1" dirty="0">
                <a:latin typeface="Sylfaen" panose="010A0502050306030303" pitchFamily="18" charset="0"/>
              </a:rPr>
              <a:t>ն»</a:t>
            </a:r>
            <a:r>
              <a:rPr lang="hy-AM" dirty="0">
                <a:latin typeface="Sylfaen" panose="010A0502050306030303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y-AM" b="1" dirty="0">
                <a:latin typeface="Sylfaen" panose="010A0502050306030303" pitchFamily="18" charset="0"/>
              </a:rPr>
              <a:t>«Իսլամի և ազգայնականության դրսևորումները Թուրքիայի քաղաքական կուսակցությունների ծրագրերում 1960-2000-ական թվականներին. «զգուշավոր» ակնարկներից մինչև բաց շեշտադրումներ»</a:t>
            </a:r>
            <a:endParaRPr sz="1800" b="1" i="1" u="none" strike="noStrike" cap="none" dirty="0">
              <a:solidFill>
                <a:srgbClr val="0736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1" i="1" u="none" strike="noStrike" cap="none" dirty="0">
              <a:solidFill>
                <a:srgbClr val="0736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c86de8ceb8_3_25"/>
          <p:cNvSpPr txBox="1"/>
          <p:nvPr/>
        </p:nvSpPr>
        <p:spPr>
          <a:xfrm>
            <a:off x="-236838" y="6402476"/>
            <a:ext cx="402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 dirty="0">
                <a:solidFill>
                  <a:srgbClr val="3A484F"/>
                </a:solidFill>
                <a:latin typeface="Arial"/>
                <a:ea typeface="Arial"/>
                <a:cs typeface="Arial"/>
                <a:sym typeface="Arial"/>
              </a:rPr>
              <a:t>ը</a:t>
            </a:r>
            <a:endParaRPr sz="1400" b="0" i="1" u="none" strike="noStrike" cap="none" dirty="0">
              <a:solidFill>
                <a:srgbClr val="3A4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49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195" y="4047691"/>
            <a:ext cx="3790292" cy="281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32" y="3707344"/>
            <a:ext cx="4045368" cy="30029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25" y="3444922"/>
            <a:ext cx="4307644" cy="27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4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75A5666-8170-4247-62FF-4EBF95980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64759-BAE6-CF49-E114-4D97A7182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1264920"/>
            <a:ext cx="693420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0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70329" y="307602"/>
            <a:ext cx="7998300" cy="806700"/>
          </a:xfrm>
        </p:spPr>
        <p:txBody>
          <a:bodyPr>
            <a:normAutofit/>
          </a:bodyPr>
          <a:lstStyle/>
          <a:p>
            <a:pPr algn="ctr"/>
            <a:r>
              <a:rPr lang="hy-AM" sz="3600" b="1" dirty="0"/>
              <a:t>ԻՐԱՆ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01781" y="1223137"/>
            <a:ext cx="10598728" cy="11381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y-AM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«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Ազգայնակա</a:t>
            </a:r>
            <a:r>
              <a:rPr lang="hy-AM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ն և կրոնական խոսույթններն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Իրանի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արտաքին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քաղաքականության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մեջ</a:t>
            </a:r>
            <a:r>
              <a:rPr lang="hy-AM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»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hy-AM" sz="2000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,</a:t>
            </a:r>
            <a:endParaRPr lang="en-US" sz="2000" dirty="0"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y-AM" sz="2000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«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Իրան</a:t>
            </a:r>
            <a:r>
              <a:rPr lang="hy-AM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ական ազգայնական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գաղափարախոսության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առանձնահատկությունները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շիայական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պետական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կառավարման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համակարգում</a:t>
            </a:r>
            <a:r>
              <a:rPr lang="hy-AM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»</a:t>
            </a:r>
            <a:r>
              <a:rPr lang="en-US" sz="2000" b="1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hy-AM" sz="2000" dirty="0">
                <a:solidFill>
                  <a:srgbClr val="000000"/>
                </a:solidFill>
                <a:latin typeface="Sylfaen" panose="010A0502050306030303" pitchFamily="18" charset="0"/>
                <a:ea typeface="Arial Unicode MS"/>
                <a:cs typeface="Times New Roman" panose="02020603050405020304" pitchFamily="18" charset="0"/>
              </a:rPr>
              <a:t>։</a:t>
            </a:r>
            <a:endParaRPr lang="en-US" sz="20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F:\New folder (2)\IRAN_213558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37" y="3505200"/>
            <a:ext cx="6552135" cy="3214255"/>
          </a:xfrm>
          <a:prstGeom prst="rect">
            <a:avLst/>
          </a:prstGeom>
          <a:noFill/>
        </p:spPr>
      </p:pic>
      <p:pic>
        <p:nvPicPr>
          <p:cNvPr id="2056" name="Picture 8" descr="https://ecfr.eu/wp-content/uploads/soleimani-funeral-864x486-c-ce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5" y="3505200"/>
            <a:ext cx="541866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514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1414</TotalTime>
  <Words>1409</Words>
  <Application>Microsoft Office PowerPoint</Application>
  <PresentationFormat>Широкоэкранный</PresentationFormat>
  <Paragraphs>116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Arial</vt:lpstr>
      <vt:lpstr>ArTarumianGrqiDasakan</vt:lpstr>
      <vt:lpstr>Calibri</vt:lpstr>
      <vt:lpstr>Century Gothic</vt:lpstr>
      <vt:lpstr>Corbel</vt:lpstr>
      <vt:lpstr>GHEA Mariam</vt:lpstr>
      <vt:lpstr>Impact</vt:lpstr>
      <vt:lpstr>Noto Sans Symbols</vt:lpstr>
      <vt:lpstr>Roboto</vt:lpstr>
      <vt:lpstr>Sylfaen</vt:lpstr>
      <vt:lpstr>Times New Roman</vt:lpstr>
      <vt:lpstr>Wingdings</vt:lpstr>
      <vt:lpstr>Wingdings 3</vt:lpstr>
      <vt:lpstr>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Nazeli</dc:creator>
  <cp:lastModifiedBy>Arax Pashayan</cp:lastModifiedBy>
  <cp:revision>28</cp:revision>
  <dcterms:created xsi:type="dcterms:W3CDTF">2023-11-19T19:24:50Z</dcterms:created>
  <dcterms:modified xsi:type="dcterms:W3CDTF">2026-05-12T08:59:16Z</dcterms:modified>
</cp:coreProperties>
</file>